
<file path=[Content_Types].xml><?xml version="1.0" encoding="utf-8"?>
<Types xmlns="http://schemas.openxmlformats.org/package/2006/content-types">
  <Default Extension="emf" ContentType="image/x-emf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196"/>
  </p:normalViewPr>
  <p:slideViewPr>
    <p:cSldViewPr snapToGrid="0" snapToObjects="1">
      <p:cViewPr varScale="1">
        <p:scale>
          <a:sx n="96" d="100"/>
          <a:sy n="96" d="100"/>
        </p:scale>
        <p:origin x="6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svg"/><Relationship Id="rId1" Type="http://schemas.openxmlformats.org/officeDocument/2006/relationships/image" Target="../media/image1.png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image" Target="../media/image2.svg"/><Relationship Id="rId1" Type="http://schemas.openxmlformats.org/officeDocument/2006/relationships/image" Target="../media/image9.png"/><Relationship Id="rId6" Type="http://schemas.openxmlformats.org/officeDocument/2006/relationships/image" Target="../media/image6.svg"/><Relationship Id="rId5" Type="http://schemas.openxmlformats.org/officeDocument/2006/relationships/image" Target="../media/image11.png"/><Relationship Id="rId4" Type="http://schemas.openxmlformats.org/officeDocument/2006/relationships/image" Target="../media/image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7C3098-7DB2-443A-902D-CC2E596E157E}" type="doc">
      <dgm:prSet loTypeId="urn:microsoft.com/office/officeart/2005/8/layout/vList2" loCatId="list" qsTypeId="urn:microsoft.com/office/officeart/2005/8/quickstyle/simple2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261E0E62-FF89-4B73-A55E-EC00D8D6D113}">
      <dgm:prSet/>
      <dgm:spPr/>
      <dgm:t>
        <a:bodyPr/>
        <a:lstStyle/>
        <a:p>
          <a:r>
            <a:rPr lang="en-US"/>
            <a:t>UCDP One-Sided Conflict Dataset (1989-2018)</a:t>
          </a:r>
        </a:p>
      </dgm:t>
    </dgm:pt>
    <dgm:pt modelId="{8A53AF2F-2100-4357-BA22-013BE51D5260}" type="parTrans" cxnId="{DDF9D78F-F1AF-40A0-B2A0-DB584507324B}">
      <dgm:prSet/>
      <dgm:spPr/>
      <dgm:t>
        <a:bodyPr/>
        <a:lstStyle/>
        <a:p>
          <a:endParaRPr lang="en-US"/>
        </a:p>
      </dgm:t>
    </dgm:pt>
    <dgm:pt modelId="{6C3C48F3-9FA8-46BF-BE0C-ECC9F1A6F3DD}" type="sibTrans" cxnId="{DDF9D78F-F1AF-40A0-B2A0-DB584507324B}">
      <dgm:prSet/>
      <dgm:spPr/>
      <dgm:t>
        <a:bodyPr/>
        <a:lstStyle/>
        <a:p>
          <a:endParaRPr lang="en-US"/>
        </a:p>
      </dgm:t>
    </dgm:pt>
    <dgm:pt modelId="{A84B486F-814C-42DE-B029-EDD12F7C5592}">
      <dgm:prSet/>
      <dgm:spPr/>
      <dgm:t>
        <a:bodyPr/>
        <a:lstStyle/>
        <a:p>
          <a:r>
            <a:rPr lang="en-US"/>
            <a:t>Sexual Violence in Armed Conflict Dataset (SVAC, 1989-2015)</a:t>
          </a:r>
        </a:p>
      </dgm:t>
    </dgm:pt>
    <dgm:pt modelId="{216B03ED-D509-47D5-A865-C9BCB649C367}" type="parTrans" cxnId="{50CE400A-2CD4-48F5-A79C-A1CC0BD893C9}">
      <dgm:prSet/>
      <dgm:spPr/>
      <dgm:t>
        <a:bodyPr/>
        <a:lstStyle/>
        <a:p>
          <a:endParaRPr lang="en-US"/>
        </a:p>
      </dgm:t>
    </dgm:pt>
    <dgm:pt modelId="{676965CB-88E1-4AC8-AE0A-ECE5CE50819C}" type="sibTrans" cxnId="{50CE400A-2CD4-48F5-A79C-A1CC0BD893C9}">
      <dgm:prSet/>
      <dgm:spPr/>
      <dgm:t>
        <a:bodyPr/>
        <a:lstStyle/>
        <a:p>
          <a:endParaRPr lang="en-US"/>
        </a:p>
      </dgm:t>
    </dgm:pt>
    <dgm:pt modelId="{D5A83AF0-1255-49B5-978F-9A52FA11E261}">
      <dgm:prSet/>
      <dgm:spPr/>
      <dgm:t>
        <a:bodyPr/>
        <a:lstStyle/>
        <a:p>
          <a:r>
            <a:rPr lang="en-US"/>
            <a:t>UCDP Georeferenced Event Dataset (1988-2018, minus Syria)</a:t>
          </a:r>
        </a:p>
      </dgm:t>
    </dgm:pt>
    <dgm:pt modelId="{95C0CDB5-C8BA-4E51-B4B7-66491D06FDBA}" type="parTrans" cxnId="{FCF6B3AE-02C6-4388-8A20-C2F1EE8A1A02}">
      <dgm:prSet/>
      <dgm:spPr/>
      <dgm:t>
        <a:bodyPr/>
        <a:lstStyle/>
        <a:p>
          <a:endParaRPr lang="en-US"/>
        </a:p>
      </dgm:t>
    </dgm:pt>
    <dgm:pt modelId="{39B62F42-A3AF-4C59-992E-6696C9D8E929}" type="sibTrans" cxnId="{FCF6B3AE-02C6-4388-8A20-C2F1EE8A1A02}">
      <dgm:prSet/>
      <dgm:spPr/>
      <dgm:t>
        <a:bodyPr/>
        <a:lstStyle/>
        <a:p>
          <a:endParaRPr lang="en-US"/>
        </a:p>
      </dgm:t>
    </dgm:pt>
    <dgm:pt modelId="{0CA5A97D-7A3E-42CA-8495-479C463C98A5}">
      <dgm:prSet/>
      <dgm:spPr/>
      <dgm:t>
        <a:bodyPr/>
        <a:lstStyle/>
        <a:p>
          <a:r>
            <a:rPr lang="en-US"/>
            <a:t>Women in Armed Rebellion Dataset (WARD, 1964-2014)</a:t>
          </a:r>
        </a:p>
      </dgm:t>
    </dgm:pt>
    <dgm:pt modelId="{50D72EBF-A400-49D3-A619-A4C4D70CBF49}" type="parTrans" cxnId="{73508530-CB29-47D2-BCE3-AFBC1DF982AB}">
      <dgm:prSet/>
      <dgm:spPr/>
      <dgm:t>
        <a:bodyPr/>
        <a:lstStyle/>
        <a:p>
          <a:endParaRPr lang="en-US"/>
        </a:p>
      </dgm:t>
    </dgm:pt>
    <dgm:pt modelId="{99EF472D-4DA0-4F67-A3B0-C2903B1E1D92}" type="sibTrans" cxnId="{73508530-CB29-47D2-BCE3-AFBC1DF982AB}">
      <dgm:prSet/>
      <dgm:spPr/>
      <dgm:t>
        <a:bodyPr/>
        <a:lstStyle/>
        <a:p>
          <a:endParaRPr lang="en-US"/>
        </a:p>
      </dgm:t>
    </dgm:pt>
    <dgm:pt modelId="{3D2DB517-C453-F44A-A2B7-EDAF44A8A310}" type="pres">
      <dgm:prSet presAssocID="{EF7C3098-7DB2-443A-902D-CC2E596E157E}" presName="linear" presStyleCnt="0">
        <dgm:presLayoutVars>
          <dgm:animLvl val="lvl"/>
          <dgm:resizeHandles val="exact"/>
        </dgm:presLayoutVars>
      </dgm:prSet>
      <dgm:spPr/>
    </dgm:pt>
    <dgm:pt modelId="{C040DCE2-AA46-D84F-888A-F9974FBBDF81}" type="pres">
      <dgm:prSet presAssocID="{261E0E62-FF89-4B73-A55E-EC00D8D6D11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A97FCF42-C464-3F47-9A34-2E18B6192436}" type="pres">
      <dgm:prSet presAssocID="{6C3C48F3-9FA8-46BF-BE0C-ECC9F1A6F3DD}" presName="spacer" presStyleCnt="0"/>
      <dgm:spPr/>
    </dgm:pt>
    <dgm:pt modelId="{DCE093F3-0C21-AF45-8EFB-786B15634581}" type="pres">
      <dgm:prSet presAssocID="{A84B486F-814C-42DE-B029-EDD12F7C5592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3A81175-42A0-D44E-8288-1A786D590DC7}" type="pres">
      <dgm:prSet presAssocID="{676965CB-88E1-4AC8-AE0A-ECE5CE50819C}" presName="spacer" presStyleCnt="0"/>
      <dgm:spPr/>
    </dgm:pt>
    <dgm:pt modelId="{2CD678E4-2F7F-084A-B6C7-5E2E49D1A13F}" type="pres">
      <dgm:prSet presAssocID="{D5A83AF0-1255-49B5-978F-9A52FA11E26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349295C8-9002-1148-892B-DDBA0D9AB33C}" type="pres">
      <dgm:prSet presAssocID="{39B62F42-A3AF-4C59-992E-6696C9D8E929}" presName="spacer" presStyleCnt="0"/>
      <dgm:spPr/>
    </dgm:pt>
    <dgm:pt modelId="{B8E48CEE-E953-1D4F-ABDE-58C074C604C6}" type="pres">
      <dgm:prSet presAssocID="{0CA5A97D-7A3E-42CA-8495-479C463C98A5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50CE400A-2CD4-48F5-A79C-A1CC0BD893C9}" srcId="{EF7C3098-7DB2-443A-902D-CC2E596E157E}" destId="{A84B486F-814C-42DE-B029-EDD12F7C5592}" srcOrd="1" destOrd="0" parTransId="{216B03ED-D509-47D5-A865-C9BCB649C367}" sibTransId="{676965CB-88E1-4AC8-AE0A-ECE5CE50819C}"/>
    <dgm:cxn modelId="{73508530-CB29-47D2-BCE3-AFBC1DF982AB}" srcId="{EF7C3098-7DB2-443A-902D-CC2E596E157E}" destId="{0CA5A97D-7A3E-42CA-8495-479C463C98A5}" srcOrd="3" destOrd="0" parTransId="{50D72EBF-A400-49D3-A619-A4C4D70CBF49}" sibTransId="{99EF472D-4DA0-4F67-A3B0-C2903B1E1D92}"/>
    <dgm:cxn modelId="{CAB59259-4017-0146-B9D8-9694CF816BD2}" type="presOf" srcId="{A84B486F-814C-42DE-B029-EDD12F7C5592}" destId="{DCE093F3-0C21-AF45-8EFB-786B15634581}" srcOrd="0" destOrd="0" presId="urn:microsoft.com/office/officeart/2005/8/layout/vList2"/>
    <dgm:cxn modelId="{DDF9D78F-F1AF-40A0-B2A0-DB584507324B}" srcId="{EF7C3098-7DB2-443A-902D-CC2E596E157E}" destId="{261E0E62-FF89-4B73-A55E-EC00D8D6D113}" srcOrd="0" destOrd="0" parTransId="{8A53AF2F-2100-4357-BA22-013BE51D5260}" sibTransId="{6C3C48F3-9FA8-46BF-BE0C-ECC9F1A6F3DD}"/>
    <dgm:cxn modelId="{19AA4CA8-721C-E643-807A-1DC0464E80C9}" type="presOf" srcId="{EF7C3098-7DB2-443A-902D-CC2E596E157E}" destId="{3D2DB517-C453-F44A-A2B7-EDAF44A8A310}" srcOrd="0" destOrd="0" presId="urn:microsoft.com/office/officeart/2005/8/layout/vList2"/>
    <dgm:cxn modelId="{077FB7AD-8DA1-A044-BCCA-DC890291E64D}" type="presOf" srcId="{D5A83AF0-1255-49B5-978F-9A52FA11E261}" destId="{2CD678E4-2F7F-084A-B6C7-5E2E49D1A13F}" srcOrd="0" destOrd="0" presId="urn:microsoft.com/office/officeart/2005/8/layout/vList2"/>
    <dgm:cxn modelId="{FCF6B3AE-02C6-4388-8A20-C2F1EE8A1A02}" srcId="{EF7C3098-7DB2-443A-902D-CC2E596E157E}" destId="{D5A83AF0-1255-49B5-978F-9A52FA11E261}" srcOrd="2" destOrd="0" parTransId="{95C0CDB5-C8BA-4E51-B4B7-66491D06FDBA}" sibTransId="{39B62F42-A3AF-4C59-992E-6696C9D8E929}"/>
    <dgm:cxn modelId="{68BB5CC8-657C-2343-B17B-2874FB0C82E4}" type="presOf" srcId="{0CA5A97D-7A3E-42CA-8495-479C463C98A5}" destId="{B8E48CEE-E953-1D4F-ABDE-58C074C604C6}" srcOrd="0" destOrd="0" presId="urn:microsoft.com/office/officeart/2005/8/layout/vList2"/>
    <dgm:cxn modelId="{BF0A73D6-2B4A-AE40-9D97-571CDC31A210}" type="presOf" srcId="{261E0E62-FF89-4B73-A55E-EC00D8D6D113}" destId="{C040DCE2-AA46-D84F-888A-F9974FBBDF81}" srcOrd="0" destOrd="0" presId="urn:microsoft.com/office/officeart/2005/8/layout/vList2"/>
    <dgm:cxn modelId="{0F2746A9-6732-9148-B201-E70A94D73CB9}" type="presParOf" srcId="{3D2DB517-C453-F44A-A2B7-EDAF44A8A310}" destId="{C040DCE2-AA46-D84F-888A-F9974FBBDF81}" srcOrd="0" destOrd="0" presId="urn:microsoft.com/office/officeart/2005/8/layout/vList2"/>
    <dgm:cxn modelId="{E6355901-DC11-A44D-AEB0-AD2397FC0F6E}" type="presParOf" srcId="{3D2DB517-C453-F44A-A2B7-EDAF44A8A310}" destId="{A97FCF42-C464-3F47-9A34-2E18B6192436}" srcOrd="1" destOrd="0" presId="urn:microsoft.com/office/officeart/2005/8/layout/vList2"/>
    <dgm:cxn modelId="{F94CBCD5-8072-6C4D-A0F8-812FC0BB705D}" type="presParOf" srcId="{3D2DB517-C453-F44A-A2B7-EDAF44A8A310}" destId="{DCE093F3-0C21-AF45-8EFB-786B15634581}" srcOrd="2" destOrd="0" presId="urn:microsoft.com/office/officeart/2005/8/layout/vList2"/>
    <dgm:cxn modelId="{AEB316A5-DDB6-7945-9176-E59918CEC326}" type="presParOf" srcId="{3D2DB517-C453-F44A-A2B7-EDAF44A8A310}" destId="{63A81175-42A0-D44E-8288-1A786D590DC7}" srcOrd="3" destOrd="0" presId="urn:microsoft.com/office/officeart/2005/8/layout/vList2"/>
    <dgm:cxn modelId="{1B04A192-BF50-564B-9EF3-E6E3EF6DEBE1}" type="presParOf" srcId="{3D2DB517-C453-F44A-A2B7-EDAF44A8A310}" destId="{2CD678E4-2F7F-084A-B6C7-5E2E49D1A13F}" srcOrd="4" destOrd="0" presId="urn:microsoft.com/office/officeart/2005/8/layout/vList2"/>
    <dgm:cxn modelId="{B8C36FB9-C133-C64B-9FE1-C7F9E23C5DD7}" type="presParOf" srcId="{3D2DB517-C453-F44A-A2B7-EDAF44A8A310}" destId="{349295C8-9002-1148-892B-DDBA0D9AB33C}" srcOrd="5" destOrd="0" presId="urn:microsoft.com/office/officeart/2005/8/layout/vList2"/>
    <dgm:cxn modelId="{1FB855D6-4EB6-874D-893A-57708A82577B}" type="presParOf" srcId="{3D2DB517-C453-F44A-A2B7-EDAF44A8A310}" destId="{B8E48CEE-E953-1D4F-ABDE-58C074C604C6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063AA3-EA3C-426B-918E-B5C3C36ADCB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4AD5B5C6-0BB2-49BE-B856-7722F81FB630}">
      <dgm:prSet/>
      <dgm:spPr/>
      <dgm:t>
        <a:bodyPr/>
        <a:lstStyle/>
        <a:p>
          <a:r>
            <a:rPr lang="en-US"/>
            <a:t>Merging the data appropriately</a:t>
          </a:r>
        </a:p>
      </dgm:t>
    </dgm:pt>
    <dgm:pt modelId="{C991F2CC-3B92-4C39-879E-055E110DB311}" type="parTrans" cxnId="{485EB5C4-2348-43BB-8DE1-876D164B16E9}">
      <dgm:prSet/>
      <dgm:spPr/>
      <dgm:t>
        <a:bodyPr/>
        <a:lstStyle/>
        <a:p>
          <a:endParaRPr lang="en-US"/>
        </a:p>
      </dgm:t>
    </dgm:pt>
    <dgm:pt modelId="{0EB2A060-6DBB-407C-B28C-AB01AD260CD8}" type="sibTrans" cxnId="{485EB5C4-2348-43BB-8DE1-876D164B16E9}">
      <dgm:prSet/>
      <dgm:spPr/>
      <dgm:t>
        <a:bodyPr/>
        <a:lstStyle/>
        <a:p>
          <a:endParaRPr lang="en-US"/>
        </a:p>
      </dgm:t>
    </dgm:pt>
    <dgm:pt modelId="{0307F7EF-A9A5-4A7B-B5AC-067568E2C8B7}">
      <dgm:prSet/>
      <dgm:spPr/>
      <dgm:t>
        <a:bodyPr/>
        <a:lstStyle/>
        <a:p>
          <a:r>
            <a:rPr lang="en-US"/>
            <a:t>Making static maps</a:t>
          </a:r>
        </a:p>
      </dgm:t>
    </dgm:pt>
    <dgm:pt modelId="{7FF3612B-FA09-4F98-8C39-00C234790324}" type="parTrans" cxnId="{491CDC48-89EF-4D66-849B-5ACDE0913348}">
      <dgm:prSet/>
      <dgm:spPr/>
      <dgm:t>
        <a:bodyPr/>
        <a:lstStyle/>
        <a:p>
          <a:endParaRPr lang="en-US"/>
        </a:p>
      </dgm:t>
    </dgm:pt>
    <dgm:pt modelId="{14742A39-82D1-42DF-8CF2-558E792FF30D}" type="sibTrans" cxnId="{491CDC48-89EF-4D66-849B-5ACDE0913348}">
      <dgm:prSet/>
      <dgm:spPr/>
      <dgm:t>
        <a:bodyPr/>
        <a:lstStyle/>
        <a:p>
          <a:endParaRPr lang="en-US"/>
        </a:p>
      </dgm:t>
    </dgm:pt>
    <dgm:pt modelId="{682203F4-3CEB-4FC0-A8FE-95D9E0F290E5}">
      <dgm:prSet/>
      <dgm:spPr/>
      <dgm:t>
        <a:bodyPr/>
        <a:lstStyle/>
        <a:p>
          <a:r>
            <a:rPr lang="en-US"/>
            <a:t>Making interactive maps</a:t>
          </a:r>
        </a:p>
      </dgm:t>
    </dgm:pt>
    <dgm:pt modelId="{79870B3A-045F-4DA5-81DD-271F88388C88}" type="parTrans" cxnId="{757872A6-C206-4F9F-B230-12B7C762EE24}">
      <dgm:prSet/>
      <dgm:spPr/>
      <dgm:t>
        <a:bodyPr/>
        <a:lstStyle/>
        <a:p>
          <a:endParaRPr lang="en-US"/>
        </a:p>
      </dgm:t>
    </dgm:pt>
    <dgm:pt modelId="{16D0B482-80FE-462B-B3B4-DDDB3648284B}" type="sibTrans" cxnId="{757872A6-C206-4F9F-B230-12B7C762EE24}">
      <dgm:prSet/>
      <dgm:spPr/>
      <dgm:t>
        <a:bodyPr/>
        <a:lstStyle/>
        <a:p>
          <a:endParaRPr lang="en-US"/>
        </a:p>
      </dgm:t>
    </dgm:pt>
    <dgm:pt modelId="{CE66D574-A1A7-49D2-832B-ECF56377376E}">
      <dgm:prSet/>
      <dgm:spPr/>
      <dgm:t>
        <a:bodyPr/>
        <a:lstStyle/>
        <a:p>
          <a:r>
            <a:rPr lang="en-US"/>
            <a:t>Figuring out how to present interactive maps</a:t>
          </a:r>
        </a:p>
      </dgm:t>
    </dgm:pt>
    <dgm:pt modelId="{3897A7BF-97E3-4126-B312-3AB9296247B2}" type="parTrans" cxnId="{67A881F9-68E4-415A-9C2A-095A1891B499}">
      <dgm:prSet/>
      <dgm:spPr/>
      <dgm:t>
        <a:bodyPr/>
        <a:lstStyle/>
        <a:p>
          <a:endParaRPr lang="en-US"/>
        </a:p>
      </dgm:t>
    </dgm:pt>
    <dgm:pt modelId="{83537544-9301-4FC1-A424-31ABBE0EA4FA}" type="sibTrans" cxnId="{67A881F9-68E4-415A-9C2A-095A1891B499}">
      <dgm:prSet/>
      <dgm:spPr/>
      <dgm:t>
        <a:bodyPr/>
        <a:lstStyle/>
        <a:p>
          <a:endParaRPr lang="en-US"/>
        </a:p>
      </dgm:t>
    </dgm:pt>
    <dgm:pt modelId="{3239E31A-4D50-4D6D-8EAF-8555ECCEF2BE}" type="pres">
      <dgm:prSet presAssocID="{94063AA3-EA3C-426B-918E-B5C3C36ADCB8}" presName="root" presStyleCnt="0">
        <dgm:presLayoutVars>
          <dgm:dir/>
          <dgm:resizeHandles val="exact"/>
        </dgm:presLayoutVars>
      </dgm:prSet>
      <dgm:spPr/>
    </dgm:pt>
    <dgm:pt modelId="{BEB10839-A79C-42C7-880F-A4696C17E1C1}" type="pres">
      <dgm:prSet presAssocID="{4AD5B5C6-0BB2-49BE-B856-7722F81FB630}" presName="compNode" presStyleCnt="0"/>
      <dgm:spPr/>
    </dgm:pt>
    <dgm:pt modelId="{B3A4399F-DFC9-4DB7-81C6-5E4B2CEC2438}" type="pres">
      <dgm:prSet presAssocID="{4AD5B5C6-0BB2-49BE-B856-7722F81FB630}" presName="bgRect" presStyleLbl="bgShp" presStyleIdx="0" presStyleCnt="4"/>
      <dgm:spPr/>
    </dgm:pt>
    <dgm:pt modelId="{3FDF2A9C-69AE-453E-B14A-07A6924A4FC3}" type="pres">
      <dgm:prSet presAssocID="{4AD5B5C6-0BB2-49BE-B856-7722F81FB63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802D9E66-5115-423E-A62E-679FD5026C0B}" type="pres">
      <dgm:prSet presAssocID="{4AD5B5C6-0BB2-49BE-B856-7722F81FB630}" presName="spaceRect" presStyleCnt="0"/>
      <dgm:spPr/>
    </dgm:pt>
    <dgm:pt modelId="{108A6BA1-9E8B-4CA2-90C8-07CDF98B9EDB}" type="pres">
      <dgm:prSet presAssocID="{4AD5B5C6-0BB2-49BE-B856-7722F81FB630}" presName="parTx" presStyleLbl="revTx" presStyleIdx="0" presStyleCnt="4">
        <dgm:presLayoutVars>
          <dgm:chMax val="0"/>
          <dgm:chPref val="0"/>
        </dgm:presLayoutVars>
      </dgm:prSet>
      <dgm:spPr/>
    </dgm:pt>
    <dgm:pt modelId="{99DC867D-8990-436E-9D50-36D99552CDCB}" type="pres">
      <dgm:prSet presAssocID="{0EB2A060-6DBB-407C-B28C-AB01AD260CD8}" presName="sibTrans" presStyleCnt="0"/>
      <dgm:spPr/>
    </dgm:pt>
    <dgm:pt modelId="{7D766BD1-3C51-480B-82CA-12A48298FD70}" type="pres">
      <dgm:prSet presAssocID="{0307F7EF-A9A5-4A7B-B5AC-067568E2C8B7}" presName="compNode" presStyleCnt="0"/>
      <dgm:spPr/>
    </dgm:pt>
    <dgm:pt modelId="{4A5ED786-68C5-4294-AA53-9252D85E14E7}" type="pres">
      <dgm:prSet presAssocID="{0307F7EF-A9A5-4A7B-B5AC-067568E2C8B7}" presName="bgRect" presStyleLbl="bgShp" presStyleIdx="1" presStyleCnt="4"/>
      <dgm:spPr/>
    </dgm:pt>
    <dgm:pt modelId="{9D81D6FA-B909-44D2-97AD-50CEA59E4745}" type="pres">
      <dgm:prSet presAssocID="{0307F7EF-A9A5-4A7B-B5AC-067568E2C8B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rker"/>
        </a:ext>
      </dgm:extLst>
    </dgm:pt>
    <dgm:pt modelId="{D99DC838-5445-4128-B961-7359358FF486}" type="pres">
      <dgm:prSet presAssocID="{0307F7EF-A9A5-4A7B-B5AC-067568E2C8B7}" presName="spaceRect" presStyleCnt="0"/>
      <dgm:spPr/>
    </dgm:pt>
    <dgm:pt modelId="{6B6C3A46-E89D-49DC-820A-9609664FEA74}" type="pres">
      <dgm:prSet presAssocID="{0307F7EF-A9A5-4A7B-B5AC-067568E2C8B7}" presName="parTx" presStyleLbl="revTx" presStyleIdx="1" presStyleCnt="4">
        <dgm:presLayoutVars>
          <dgm:chMax val="0"/>
          <dgm:chPref val="0"/>
        </dgm:presLayoutVars>
      </dgm:prSet>
      <dgm:spPr/>
    </dgm:pt>
    <dgm:pt modelId="{B6AA1E3C-60A9-419D-993E-0C7FD7ED816E}" type="pres">
      <dgm:prSet presAssocID="{14742A39-82D1-42DF-8CF2-558E792FF30D}" presName="sibTrans" presStyleCnt="0"/>
      <dgm:spPr/>
    </dgm:pt>
    <dgm:pt modelId="{70030301-9D13-4B80-89DE-FCE7AE9A2F6E}" type="pres">
      <dgm:prSet presAssocID="{682203F4-3CEB-4FC0-A8FE-95D9E0F290E5}" presName="compNode" presStyleCnt="0"/>
      <dgm:spPr/>
    </dgm:pt>
    <dgm:pt modelId="{9CD7D04E-395F-486F-86D7-73AEDD85D05F}" type="pres">
      <dgm:prSet presAssocID="{682203F4-3CEB-4FC0-A8FE-95D9E0F290E5}" presName="bgRect" presStyleLbl="bgShp" presStyleIdx="2" presStyleCnt="4"/>
      <dgm:spPr/>
    </dgm:pt>
    <dgm:pt modelId="{91962DC0-47B0-4F46-A6AB-1597708E790B}" type="pres">
      <dgm:prSet presAssocID="{682203F4-3CEB-4FC0-A8FE-95D9E0F290E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with pin"/>
        </a:ext>
      </dgm:extLst>
    </dgm:pt>
    <dgm:pt modelId="{B68EEF46-02F7-466F-9F3F-495C5B7D3BAE}" type="pres">
      <dgm:prSet presAssocID="{682203F4-3CEB-4FC0-A8FE-95D9E0F290E5}" presName="spaceRect" presStyleCnt="0"/>
      <dgm:spPr/>
    </dgm:pt>
    <dgm:pt modelId="{CEFC8CE4-1CF4-4340-BAAB-38568A15244D}" type="pres">
      <dgm:prSet presAssocID="{682203F4-3CEB-4FC0-A8FE-95D9E0F290E5}" presName="parTx" presStyleLbl="revTx" presStyleIdx="2" presStyleCnt="4">
        <dgm:presLayoutVars>
          <dgm:chMax val="0"/>
          <dgm:chPref val="0"/>
        </dgm:presLayoutVars>
      </dgm:prSet>
      <dgm:spPr/>
    </dgm:pt>
    <dgm:pt modelId="{7B07E55E-4D1A-41D3-83F2-B5117BB411F4}" type="pres">
      <dgm:prSet presAssocID="{16D0B482-80FE-462B-B3B4-DDDB3648284B}" presName="sibTrans" presStyleCnt="0"/>
      <dgm:spPr/>
    </dgm:pt>
    <dgm:pt modelId="{668FDC91-9B1F-4183-A3FA-0D81C8318389}" type="pres">
      <dgm:prSet presAssocID="{CE66D574-A1A7-49D2-832B-ECF56377376E}" presName="compNode" presStyleCnt="0"/>
      <dgm:spPr/>
    </dgm:pt>
    <dgm:pt modelId="{23EE75DB-8ABF-40E1-9D83-CCE16827C6FE}" type="pres">
      <dgm:prSet presAssocID="{CE66D574-A1A7-49D2-832B-ECF56377376E}" presName="bgRect" presStyleLbl="bgShp" presStyleIdx="3" presStyleCnt="4"/>
      <dgm:spPr/>
    </dgm:pt>
    <dgm:pt modelId="{FE05E924-83D6-4518-A66F-4745FBAB588E}" type="pres">
      <dgm:prSet presAssocID="{CE66D574-A1A7-49D2-832B-ECF56377376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Org Chart"/>
        </a:ext>
      </dgm:extLst>
    </dgm:pt>
    <dgm:pt modelId="{0169F4F3-33CF-42A9-B773-EC892871D36F}" type="pres">
      <dgm:prSet presAssocID="{CE66D574-A1A7-49D2-832B-ECF56377376E}" presName="spaceRect" presStyleCnt="0"/>
      <dgm:spPr/>
    </dgm:pt>
    <dgm:pt modelId="{51B637EA-5E02-4517-A406-011F3713F9BF}" type="pres">
      <dgm:prSet presAssocID="{CE66D574-A1A7-49D2-832B-ECF56377376E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997B426-5FEE-4655-ACA5-2EF35A017931}" type="presOf" srcId="{0307F7EF-A9A5-4A7B-B5AC-067568E2C8B7}" destId="{6B6C3A46-E89D-49DC-820A-9609664FEA74}" srcOrd="0" destOrd="0" presId="urn:microsoft.com/office/officeart/2018/2/layout/IconVerticalSolidList"/>
    <dgm:cxn modelId="{491CDC48-89EF-4D66-849B-5ACDE0913348}" srcId="{94063AA3-EA3C-426B-918E-B5C3C36ADCB8}" destId="{0307F7EF-A9A5-4A7B-B5AC-067568E2C8B7}" srcOrd="1" destOrd="0" parTransId="{7FF3612B-FA09-4F98-8C39-00C234790324}" sibTransId="{14742A39-82D1-42DF-8CF2-558E792FF30D}"/>
    <dgm:cxn modelId="{82C46D55-A14E-4060-B6AD-2D010A767635}" type="presOf" srcId="{CE66D574-A1A7-49D2-832B-ECF56377376E}" destId="{51B637EA-5E02-4517-A406-011F3713F9BF}" srcOrd="0" destOrd="0" presId="urn:microsoft.com/office/officeart/2018/2/layout/IconVerticalSolidList"/>
    <dgm:cxn modelId="{84F08D64-88A0-412A-A572-002987EC0091}" type="presOf" srcId="{94063AA3-EA3C-426B-918E-B5C3C36ADCB8}" destId="{3239E31A-4D50-4D6D-8EAF-8555ECCEF2BE}" srcOrd="0" destOrd="0" presId="urn:microsoft.com/office/officeart/2018/2/layout/IconVerticalSolidList"/>
    <dgm:cxn modelId="{757872A6-C206-4F9F-B230-12B7C762EE24}" srcId="{94063AA3-EA3C-426B-918E-B5C3C36ADCB8}" destId="{682203F4-3CEB-4FC0-A8FE-95D9E0F290E5}" srcOrd="2" destOrd="0" parTransId="{79870B3A-045F-4DA5-81DD-271F88388C88}" sibTransId="{16D0B482-80FE-462B-B3B4-DDDB3648284B}"/>
    <dgm:cxn modelId="{AD2850C3-423B-4928-A786-2BAA052A1928}" type="presOf" srcId="{4AD5B5C6-0BB2-49BE-B856-7722F81FB630}" destId="{108A6BA1-9E8B-4CA2-90C8-07CDF98B9EDB}" srcOrd="0" destOrd="0" presId="urn:microsoft.com/office/officeart/2018/2/layout/IconVerticalSolidList"/>
    <dgm:cxn modelId="{485EB5C4-2348-43BB-8DE1-876D164B16E9}" srcId="{94063AA3-EA3C-426B-918E-B5C3C36ADCB8}" destId="{4AD5B5C6-0BB2-49BE-B856-7722F81FB630}" srcOrd="0" destOrd="0" parTransId="{C991F2CC-3B92-4C39-879E-055E110DB311}" sibTransId="{0EB2A060-6DBB-407C-B28C-AB01AD260CD8}"/>
    <dgm:cxn modelId="{7A3B54DF-FC49-412E-BAFC-0E14BAF5901F}" type="presOf" srcId="{682203F4-3CEB-4FC0-A8FE-95D9E0F290E5}" destId="{CEFC8CE4-1CF4-4340-BAAB-38568A15244D}" srcOrd="0" destOrd="0" presId="urn:microsoft.com/office/officeart/2018/2/layout/IconVerticalSolidList"/>
    <dgm:cxn modelId="{67A881F9-68E4-415A-9C2A-095A1891B499}" srcId="{94063AA3-EA3C-426B-918E-B5C3C36ADCB8}" destId="{CE66D574-A1A7-49D2-832B-ECF56377376E}" srcOrd="3" destOrd="0" parTransId="{3897A7BF-97E3-4126-B312-3AB9296247B2}" sibTransId="{83537544-9301-4FC1-A424-31ABBE0EA4FA}"/>
    <dgm:cxn modelId="{E7410628-785B-4D9D-8046-8669D13E9DD7}" type="presParOf" srcId="{3239E31A-4D50-4D6D-8EAF-8555ECCEF2BE}" destId="{BEB10839-A79C-42C7-880F-A4696C17E1C1}" srcOrd="0" destOrd="0" presId="urn:microsoft.com/office/officeart/2018/2/layout/IconVerticalSolidList"/>
    <dgm:cxn modelId="{BA8D1FAA-A741-410C-83F9-DEBBDEF674F6}" type="presParOf" srcId="{BEB10839-A79C-42C7-880F-A4696C17E1C1}" destId="{B3A4399F-DFC9-4DB7-81C6-5E4B2CEC2438}" srcOrd="0" destOrd="0" presId="urn:microsoft.com/office/officeart/2018/2/layout/IconVerticalSolidList"/>
    <dgm:cxn modelId="{5605BC03-734E-4C41-AB02-2790B5F5F31A}" type="presParOf" srcId="{BEB10839-A79C-42C7-880F-A4696C17E1C1}" destId="{3FDF2A9C-69AE-453E-B14A-07A6924A4FC3}" srcOrd="1" destOrd="0" presId="urn:microsoft.com/office/officeart/2018/2/layout/IconVerticalSolidList"/>
    <dgm:cxn modelId="{BDD4FCC6-847C-418D-B7BF-97378C85BEB3}" type="presParOf" srcId="{BEB10839-A79C-42C7-880F-A4696C17E1C1}" destId="{802D9E66-5115-423E-A62E-679FD5026C0B}" srcOrd="2" destOrd="0" presId="urn:microsoft.com/office/officeart/2018/2/layout/IconVerticalSolidList"/>
    <dgm:cxn modelId="{683368F6-9024-4ECC-BDF3-1C745A977E6E}" type="presParOf" srcId="{BEB10839-A79C-42C7-880F-A4696C17E1C1}" destId="{108A6BA1-9E8B-4CA2-90C8-07CDF98B9EDB}" srcOrd="3" destOrd="0" presId="urn:microsoft.com/office/officeart/2018/2/layout/IconVerticalSolidList"/>
    <dgm:cxn modelId="{24941E9A-D599-456C-8E93-F6F498BDA77D}" type="presParOf" srcId="{3239E31A-4D50-4D6D-8EAF-8555ECCEF2BE}" destId="{99DC867D-8990-436E-9D50-36D99552CDCB}" srcOrd="1" destOrd="0" presId="urn:microsoft.com/office/officeart/2018/2/layout/IconVerticalSolidList"/>
    <dgm:cxn modelId="{A1216252-96FE-4F00-880A-7F94D67A8A6F}" type="presParOf" srcId="{3239E31A-4D50-4D6D-8EAF-8555ECCEF2BE}" destId="{7D766BD1-3C51-480B-82CA-12A48298FD70}" srcOrd="2" destOrd="0" presId="urn:microsoft.com/office/officeart/2018/2/layout/IconVerticalSolidList"/>
    <dgm:cxn modelId="{988F5653-6612-4514-9786-F86DFC57FB4B}" type="presParOf" srcId="{7D766BD1-3C51-480B-82CA-12A48298FD70}" destId="{4A5ED786-68C5-4294-AA53-9252D85E14E7}" srcOrd="0" destOrd="0" presId="urn:microsoft.com/office/officeart/2018/2/layout/IconVerticalSolidList"/>
    <dgm:cxn modelId="{ABAB6203-788D-4342-B5A6-8FACC7481F3B}" type="presParOf" srcId="{7D766BD1-3C51-480B-82CA-12A48298FD70}" destId="{9D81D6FA-B909-44D2-97AD-50CEA59E4745}" srcOrd="1" destOrd="0" presId="urn:microsoft.com/office/officeart/2018/2/layout/IconVerticalSolidList"/>
    <dgm:cxn modelId="{4C51FB5D-1F0E-4F14-AE83-007273E76965}" type="presParOf" srcId="{7D766BD1-3C51-480B-82CA-12A48298FD70}" destId="{D99DC838-5445-4128-B961-7359358FF486}" srcOrd="2" destOrd="0" presId="urn:microsoft.com/office/officeart/2018/2/layout/IconVerticalSolidList"/>
    <dgm:cxn modelId="{2C8BE352-8A91-477E-B341-7AFA19D9535D}" type="presParOf" srcId="{7D766BD1-3C51-480B-82CA-12A48298FD70}" destId="{6B6C3A46-E89D-49DC-820A-9609664FEA74}" srcOrd="3" destOrd="0" presId="urn:microsoft.com/office/officeart/2018/2/layout/IconVerticalSolidList"/>
    <dgm:cxn modelId="{FE4F7CC7-8CC6-4F1F-B84A-7C4DEC9501E0}" type="presParOf" srcId="{3239E31A-4D50-4D6D-8EAF-8555ECCEF2BE}" destId="{B6AA1E3C-60A9-419D-993E-0C7FD7ED816E}" srcOrd="3" destOrd="0" presId="urn:microsoft.com/office/officeart/2018/2/layout/IconVerticalSolidList"/>
    <dgm:cxn modelId="{C861F80E-1C57-4C5B-962B-FE05209E6E8B}" type="presParOf" srcId="{3239E31A-4D50-4D6D-8EAF-8555ECCEF2BE}" destId="{70030301-9D13-4B80-89DE-FCE7AE9A2F6E}" srcOrd="4" destOrd="0" presId="urn:microsoft.com/office/officeart/2018/2/layout/IconVerticalSolidList"/>
    <dgm:cxn modelId="{67E12550-E301-449F-AF99-54746655FE12}" type="presParOf" srcId="{70030301-9D13-4B80-89DE-FCE7AE9A2F6E}" destId="{9CD7D04E-395F-486F-86D7-73AEDD85D05F}" srcOrd="0" destOrd="0" presId="urn:microsoft.com/office/officeart/2018/2/layout/IconVerticalSolidList"/>
    <dgm:cxn modelId="{FF4BB19F-0A9E-4C95-92EF-B79BF3502A03}" type="presParOf" srcId="{70030301-9D13-4B80-89DE-FCE7AE9A2F6E}" destId="{91962DC0-47B0-4F46-A6AB-1597708E790B}" srcOrd="1" destOrd="0" presId="urn:microsoft.com/office/officeart/2018/2/layout/IconVerticalSolidList"/>
    <dgm:cxn modelId="{EB92FCC9-FBD1-4547-BDA6-C4389A55B1D7}" type="presParOf" srcId="{70030301-9D13-4B80-89DE-FCE7AE9A2F6E}" destId="{B68EEF46-02F7-466F-9F3F-495C5B7D3BAE}" srcOrd="2" destOrd="0" presId="urn:microsoft.com/office/officeart/2018/2/layout/IconVerticalSolidList"/>
    <dgm:cxn modelId="{3FD4884C-4820-4E4A-B95E-B77493A4EB92}" type="presParOf" srcId="{70030301-9D13-4B80-89DE-FCE7AE9A2F6E}" destId="{CEFC8CE4-1CF4-4340-BAAB-38568A15244D}" srcOrd="3" destOrd="0" presId="urn:microsoft.com/office/officeart/2018/2/layout/IconVerticalSolidList"/>
    <dgm:cxn modelId="{35DD67A1-1363-40F5-9B6B-20D7E3446F1B}" type="presParOf" srcId="{3239E31A-4D50-4D6D-8EAF-8555ECCEF2BE}" destId="{7B07E55E-4D1A-41D3-83F2-B5117BB411F4}" srcOrd="5" destOrd="0" presId="urn:microsoft.com/office/officeart/2018/2/layout/IconVerticalSolidList"/>
    <dgm:cxn modelId="{19740B7A-E0AE-4E8F-B7DE-02A268A5456A}" type="presParOf" srcId="{3239E31A-4D50-4D6D-8EAF-8555ECCEF2BE}" destId="{668FDC91-9B1F-4183-A3FA-0D81C8318389}" srcOrd="6" destOrd="0" presId="urn:microsoft.com/office/officeart/2018/2/layout/IconVerticalSolidList"/>
    <dgm:cxn modelId="{8CDA93A2-295D-466A-94E7-D94771A96799}" type="presParOf" srcId="{668FDC91-9B1F-4183-A3FA-0D81C8318389}" destId="{23EE75DB-8ABF-40E1-9D83-CCE16827C6FE}" srcOrd="0" destOrd="0" presId="urn:microsoft.com/office/officeart/2018/2/layout/IconVerticalSolidList"/>
    <dgm:cxn modelId="{6EF2EF8E-BD76-48AC-8212-960CF78B1489}" type="presParOf" srcId="{668FDC91-9B1F-4183-A3FA-0D81C8318389}" destId="{FE05E924-83D6-4518-A66F-4745FBAB588E}" srcOrd="1" destOrd="0" presId="urn:microsoft.com/office/officeart/2018/2/layout/IconVerticalSolidList"/>
    <dgm:cxn modelId="{BBA464B1-DA77-4C43-A265-A33B3AC2DAD2}" type="presParOf" srcId="{668FDC91-9B1F-4183-A3FA-0D81C8318389}" destId="{0169F4F3-33CF-42A9-B773-EC892871D36F}" srcOrd="2" destOrd="0" presId="urn:microsoft.com/office/officeart/2018/2/layout/IconVerticalSolidList"/>
    <dgm:cxn modelId="{341CC8C1-D849-4758-8F50-39DBB22F1E51}" type="presParOf" srcId="{668FDC91-9B1F-4183-A3FA-0D81C8318389}" destId="{51B637EA-5E02-4517-A406-011F3713F9B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40DCE2-AA46-D84F-888A-F9974FBBDF81}">
      <dsp:nvSpPr>
        <dsp:cNvPr id="0" name=""/>
        <dsp:cNvSpPr/>
      </dsp:nvSpPr>
      <dsp:spPr>
        <a:xfrm>
          <a:off x="0" y="656374"/>
          <a:ext cx="10576558" cy="6552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UCDP One-Sided Conflict Dataset (1989-2018)</a:t>
          </a:r>
        </a:p>
      </dsp:txBody>
      <dsp:txXfrm>
        <a:off x="31984" y="688358"/>
        <a:ext cx="10512590" cy="591232"/>
      </dsp:txXfrm>
    </dsp:sp>
    <dsp:sp modelId="{DCE093F3-0C21-AF45-8EFB-786B15634581}">
      <dsp:nvSpPr>
        <dsp:cNvPr id="0" name=""/>
        <dsp:cNvSpPr/>
      </dsp:nvSpPr>
      <dsp:spPr>
        <a:xfrm>
          <a:off x="0" y="1392214"/>
          <a:ext cx="10576558" cy="655200"/>
        </a:xfrm>
        <a:prstGeom prst="roundRect">
          <a:avLst/>
        </a:prstGeom>
        <a:solidFill>
          <a:schemeClr val="accent2">
            <a:hueOff val="843311"/>
            <a:satOff val="-15954"/>
            <a:lumOff val="-111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Sexual Violence in Armed Conflict Dataset (SVAC, 1989-2015)</a:t>
          </a:r>
        </a:p>
      </dsp:txBody>
      <dsp:txXfrm>
        <a:off x="31984" y="1424198"/>
        <a:ext cx="10512590" cy="591232"/>
      </dsp:txXfrm>
    </dsp:sp>
    <dsp:sp modelId="{2CD678E4-2F7F-084A-B6C7-5E2E49D1A13F}">
      <dsp:nvSpPr>
        <dsp:cNvPr id="0" name=""/>
        <dsp:cNvSpPr/>
      </dsp:nvSpPr>
      <dsp:spPr>
        <a:xfrm>
          <a:off x="0" y="2128054"/>
          <a:ext cx="10576558" cy="655200"/>
        </a:xfrm>
        <a:prstGeom prst="roundRect">
          <a:avLst/>
        </a:prstGeom>
        <a:solidFill>
          <a:schemeClr val="accent2">
            <a:hueOff val="1686623"/>
            <a:satOff val="-31908"/>
            <a:lumOff val="-222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UCDP Georeferenced Event Dataset (1988-2018, minus Syria)</a:t>
          </a:r>
        </a:p>
      </dsp:txBody>
      <dsp:txXfrm>
        <a:off x="31984" y="2160038"/>
        <a:ext cx="10512590" cy="591232"/>
      </dsp:txXfrm>
    </dsp:sp>
    <dsp:sp modelId="{B8E48CEE-E953-1D4F-ABDE-58C074C604C6}">
      <dsp:nvSpPr>
        <dsp:cNvPr id="0" name=""/>
        <dsp:cNvSpPr/>
      </dsp:nvSpPr>
      <dsp:spPr>
        <a:xfrm>
          <a:off x="0" y="2863893"/>
          <a:ext cx="10576558" cy="655200"/>
        </a:xfrm>
        <a:prstGeom prst="roundRect">
          <a:avLst/>
        </a:prstGeom>
        <a:solidFill>
          <a:schemeClr val="accent2">
            <a:hueOff val="2529934"/>
            <a:satOff val="-47862"/>
            <a:lumOff val="-333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Women in Armed Rebellion Dataset (WARD, 1964-2014)</a:t>
          </a:r>
        </a:p>
      </dsp:txBody>
      <dsp:txXfrm>
        <a:off x="31984" y="2895877"/>
        <a:ext cx="10512590" cy="5912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3A4399F-DFC9-4DB7-81C6-5E4B2CEC2438}">
      <dsp:nvSpPr>
        <dsp:cNvPr id="0" name=""/>
        <dsp:cNvSpPr/>
      </dsp:nvSpPr>
      <dsp:spPr>
        <a:xfrm>
          <a:off x="0" y="1732"/>
          <a:ext cx="10576558" cy="87831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DF2A9C-69AE-453E-B14A-07A6924A4FC3}">
      <dsp:nvSpPr>
        <dsp:cNvPr id="0" name=""/>
        <dsp:cNvSpPr/>
      </dsp:nvSpPr>
      <dsp:spPr>
        <a:xfrm>
          <a:off x="265690" y="199354"/>
          <a:ext cx="483073" cy="48307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8A6BA1-9E8B-4CA2-90C8-07CDF98B9EDB}">
      <dsp:nvSpPr>
        <dsp:cNvPr id="0" name=""/>
        <dsp:cNvSpPr/>
      </dsp:nvSpPr>
      <dsp:spPr>
        <a:xfrm>
          <a:off x="1014455" y="1732"/>
          <a:ext cx="9562102" cy="8783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955" tIns="92955" rIns="92955" bIns="929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Merging the data appropriately</a:t>
          </a:r>
        </a:p>
      </dsp:txBody>
      <dsp:txXfrm>
        <a:off x="1014455" y="1732"/>
        <a:ext cx="9562102" cy="878316"/>
      </dsp:txXfrm>
    </dsp:sp>
    <dsp:sp modelId="{4A5ED786-68C5-4294-AA53-9252D85E14E7}">
      <dsp:nvSpPr>
        <dsp:cNvPr id="0" name=""/>
        <dsp:cNvSpPr/>
      </dsp:nvSpPr>
      <dsp:spPr>
        <a:xfrm>
          <a:off x="0" y="1099628"/>
          <a:ext cx="10576558" cy="878316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D81D6FA-B909-44D2-97AD-50CEA59E4745}">
      <dsp:nvSpPr>
        <dsp:cNvPr id="0" name=""/>
        <dsp:cNvSpPr/>
      </dsp:nvSpPr>
      <dsp:spPr>
        <a:xfrm>
          <a:off x="265690" y="1297249"/>
          <a:ext cx="483073" cy="48307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6C3A46-E89D-49DC-820A-9609664FEA74}">
      <dsp:nvSpPr>
        <dsp:cNvPr id="0" name=""/>
        <dsp:cNvSpPr/>
      </dsp:nvSpPr>
      <dsp:spPr>
        <a:xfrm>
          <a:off x="1014455" y="1099628"/>
          <a:ext cx="9562102" cy="8783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955" tIns="92955" rIns="92955" bIns="929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Making static maps</a:t>
          </a:r>
        </a:p>
      </dsp:txBody>
      <dsp:txXfrm>
        <a:off x="1014455" y="1099628"/>
        <a:ext cx="9562102" cy="878316"/>
      </dsp:txXfrm>
    </dsp:sp>
    <dsp:sp modelId="{9CD7D04E-395F-486F-86D7-73AEDD85D05F}">
      <dsp:nvSpPr>
        <dsp:cNvPr id="0" name=""/>
        <dsp:cNvSpPr/>
      </dsp:nvSpPr>
      <dsp:spPr>
        <a:xfrm>
          <a:off x="0" y="2197523"/>
          <a:ext cx="10576558" cy="878316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62DC0-47B0-4F46-A6AB-1597708E790B}">
      <dsp:nvSpPr>
        <dsp:cNvPr id="0" name=""/>
        <dsp:cNvSpPr/>
      </dsp:nvSpPr>
      <dsp:spPr>
        <a:xfrm>
          <a:off x="265690" y="2395144"/>
          <a:ext cx="483073" cy="48307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C8CE4-1CF4-4340-BAAB-38568A15244D}">
      <dsp:nvSpPr>
        <dsp:cNvPr id="0" name=""/>
        <dsp:cNvSpPr/>
      </dsp:nvSpPr>
      <dsp:spPr>
        <a:xfrm>
          <a:off x="1014455" y="2197523"/>
          <a:ext cx="9562102" cy="8783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955" tIns="92955" rIns="92955" bIns="929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Making interactive maps</a:t>
          </a:r>
        </a:p>
      </dsp:txBody>
      <dsp:txXfrm>
        <a:off x="1014455" y="2197523"/>
        <a:ext cx="9562102" cy="878316"/>
      </dsp:txXfrm>
    </dsp:sp>
    <dsp:sp modelId="{23EE75DB-8ABF-40E1-9D83-CCE16827C6FE}">
      <dsp:nvSpPr>
        <dsp:cNvPr id="0" name=""/>
        <dsp:cNvSpPr/>
      </dsp:nvSpPr>
      <dsp:spPr>
        <a:xfrm>
          <a:off x="0" y="3295418"/>
          <a:ext cx="10576558" cy="878316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E05E924-83D6-4518-A66F-4745FBAB588E}">
      <dsp:nvSpPr>
        <dsp:cNvPr id="0" name=""/>
        <dsp:cNvSpPr/>
      </dsp:nvSpPr>
      <dsp:spPr>
        <a:xfrm>
          <a:off x="265690" y="3493039"/>
          <a:ext cx="483073" cy="48307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B637EA-5E02-4517-A406-011F3713F9BF}">
      <dsp:nvSpPr>
        <dsp:cNvPr id="0" name=""/>
        <dsp:cNvSpPr/>
      </dsp:nvSpPr>
      <dsp:spPr>
        <a:xfrm>
          <a:off x="1014455" y="3295418"/>
          <a:ext cx="9562102" cy="8783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955" tIns="92955" rIns="92955" bIns="92955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Figuring out how to present interactive maps</a:t>
          </a:r>
        </a:p>
      </dsp:txBody>
      <dsp:txXfrm>
        <a:off x="1014455" y="3295418"/>
        <a:ext cx="9562102" cy="8783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5.pn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67FD6-B482-E84D-97AF-55EC85CDC4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Visualizing Conflict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89A3D4-C828-A44A-BD4E-8B1A488B1C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Violence against civilians and armed nonstate actor attributes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2F3DF3-FC66-8C41-B6E5-1730596BBE74}"/>
              </a:ext>
            </a:extLst>
          </p:cNvPr>
          <p:cNvSpPr txBox="1"/>
          <p:nvPr/>
        </p:nvSpPr>
        <p:spPr>
          <a:xfrm>
            <a:off x="0" y="5934670"/>
            <a:ext cx="21841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PLSC 31101</a:t>
            </a:r>
          </a:p>
          <a:p>
            <a:r>
              <a:rPr lang="en-US" dirty="0"/>
              <a:t>Madeleine Stevens</a:t>
            </a:r>
          </a:p>
          <a:p>
            <a:r>
              <a:rPr lang="en-US" dirty="0"/>
              <a:t>10 December 2019</a:t>
            </a:r>
          </a:p>
        </p:txBody>
      </p:sp>
    </p:spTree>
    <p:extLst>
      <p:ext uri="{BB962C8B-B14F-4D97-AF65-F5344CB8AC3E}">
        <p14:creationId xmlns:p14="http://schemas.microsoft.com/office/powerpoint/2010/main" val="1991455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82413CC-69E6-4BDA-A88D-E4EF8F95B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F1F7357-8633-4CE7-BF80-475EE8A2F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E402FE4E-C12D-497C-AF81-F08E4E02B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59247B10-170D-4E62-849A-38FCB43C6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89A587A7-1BEF-45AA-9EFC-6558A8749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">
              <a:extLst>
                <a:ext uri="{FF2B5EF4-FFF2-40B4-BE49-F238E27FC236}">
                  <a16:creationId xmlns:a16="http://schemas.microsoft.com/office/drawing/2014/main" id="{AC25B5A1-6EF7-44EC-A2F0-1EDC96A79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80B8582C-7E17-4115-9FF1-979C8405CB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F6C4AB66-7A18-4E51-935B-237F4CA82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CDF12911-A240-4580-8788-0C49DB1FE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EAE0F5DE-442D-4F6C-B02C-2568ED195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4F24A002-AFDE-4034-85BE-CBF005AE92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36F0721E-B4B0-4A6C-A92C-F8DE92D3AC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54D2DC98-69F8-4F2F-9D45-BDFFA5E2B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0A636E33-DC38-40B9-B941-037E5D860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03D30690-68C2-4AEC-9789-1495D97E1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1020B1B9-821B-49FB-BDC9-57DA08CBC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720EDCE4-8B18-413F-989E-E79628E5A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8563351E-0DDD-4FC8-8D0C-1E446E3C1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15E8B705-64E7-4513-B3CB-BF46C35732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30DAEE1C-EBB5-47F5-9E76-564FCFDBF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EDB255E9-A3E2-4098-99A1-FE38FAD15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D2507F2A-27AF-4833-8273-5FC9A98863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8DFB8904-0CB8-45AD-ABD2-F7A582365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0B288A-2A56-F846-8178-762825280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87" y="798881"/>
            <a:ext cx="8673427" cy="1048945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The Datasets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FE820A10-BF73-4037-A650-5E922323BD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57175979"/>
              </p:ext>
            </p:extLst>
          </p:nvPr>
        </p:nvGraphicFramePr>
        <p:xfrm>
          <a:off x="807722" y="1990976"/>
          <a:ext cx="10576558" cy="4175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899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82413CC-69E6-4BDA-A88D-E4EF8F95B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F1F7357-8633-4CE7-BF80-475EE8A2F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E402FE4E-C12D-497C-AF81-F08E4E02B4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59247B10-170D-4E62-849A-38FCB43C6A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89A587A7-1BEF-45AA-9EFC-6558A8749C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AC25B5A1-6EF7-44EC-A2F0-1EDC96A79B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80B8582C-7E17-4115-9FF1-979C8405CB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F6C4AB66-7A18-4E51-935B-237F4CA82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CDF12911-A240-4580-8788-0C49DB1FE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AE0F5DE-442D-4F6C-B02C-2568ED1958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4F24A002-AFDE-4034-85BE-CBF005AE92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36F0721E-B4B0-4A6C-A92C-F8DE92D3AC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54D2DC98-69F8-4F2F-9D45-BDFFA5E2BB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0A636E33-DC38-40B9-B941-037E5D860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03D30690-68C2-4AEC-9789-1495D97E1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1020B1B9-821B-49FB-BDC9-57DA08CBC3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720EDCE4-8B18-413F-989E-E79628E5AF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8563351E-0DDD-4FC8-8D0C-1E446E3C1B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15E8B705-64E7-4513-B3CB-BF46C35732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30DAEE1C-EBB5-47F5-9E76-564FCFDBFC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EDB255E9-A3E2-4098-99A1-FE38FAD15D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D2507F2A-27AF-4833-8273-5FC9A98863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8DFB8904-0CB8-45AD-ABD2-F7A582365E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Title 4">
            <a:extLst>
              <a:ext uri="{FF2B5EF4-FFF2-40B4-BE49-F238E27FC236}">
                <a16:creationId xmlns:a16="http://schemas.microsoft.com/office/drawing/2014/main" id="{76F29C7A-D367-AC46-BB9B-A421A3F97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9287" y="798881"/>
            <a:ext cx="8673427" cy="1048945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The Challenges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2D0D7EA0-E5F1-4283-97D2-A47B25379C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728338"/>
              </p:ext>
            </p:extLst>
          </p:nvPr>
        </p:nvGraphicFramePr>
        <p:xfrm>
          <a:off x="807722" y="1990976"/>
          <a:ext cx="10576558" cy="41754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29099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roup 127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29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0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1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2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3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4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5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6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7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8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9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0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1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2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3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4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5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6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7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149" name="Group 148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1" name="Isosceles Triangle 150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154" name="Rectangle 153">
            <a:extLst>
              <a:ext uri="{FF2B5EF4-FFF2-40B4-BE49-F238E27FC236}">
                <a16:creationId xmlns:a16="http://schemas.microsoft.com/office/drawing/2014/main" id="{1376FE6E-3875-4BA3-BFD3-1C83AE0331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8DF80DFC-0DAA-4D9C-8708-26E7744A4B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57" name="Freeform 5">
              <a:extLst>
                <a:ext uri="{FF2B5EF4-FFF2-40B4-BE49-F238E27FC236}">
                  <a16:creationId xmlns:a16="http://schemas.microsoft.com/office/drawing/2014/main" id="{7E93B5CF-DC1B-4064-90CA-0640ACCBB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6">
              <a:extLst>
                <a:ext uri="{FF2B5EF4-FFF2-40B4-BE49-F238E27FC236}">
                  <a16:creationId xmlns:a16="http://schemas.microsoft.com/office/drawing/2014/main" id="{487309AD-9F54-464C-9D5C-F9150E22CE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">
              <a:extLst>
                <a:ext uri="{FF2B5EF4-FFF2-40B4-BE49-F238E27FC236}">
                  <a16:creationId xmlns:a16="http://schemas.microsoft.com/office/drawing/2014/main" id="{6BC9C62A-C653-4416-B29F-2B8637B75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8">
              <a:extLst>
                <a:ext uri="{FF2B5EF4-FFF2-40B4-BE49-F238E27FC236}">
                  <a16:creationId xmlns:a16="http://schemas.microsoft.com/office/drawing/2014/main" id="{8E22D742-5156-4D69-B462-2E99F39FF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9">
              <a:extLst>
                <a:ext uri="{FF2B5EF4-FFF2-40B4-BE49-F238E27FC236}">
                  <a16:creationId xmlns:a16="http://schemas.microsoft.com/office/drawing/2014/main" id="{D61B1907-60B8-4FC1-98EA-DEB3F1DAC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0">
              <a:extLst>
                <a:ext uri="{FF2B5EF4-FFF2-40B4-BE49-F238E27FC236}">
                  <a16:creationId xmlns:a16="http://schemas.microsoft.com/office/drawing/2014/main" id="{F14EF8A0-ED07-4B22-8F80-7513143E7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1">
              <a:extLst>
                <a:ext uri="{FF2B5EF4-FFF2-40B4-BE49-F238E27FC236}">
                  <a16:creationId xmlns:a16="http://schemas.microsoft.com/office/drawing/2014/main" id="{550E6AEB-8B09-481B-B233-A8D35A885A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2">
              <a:extLst>
                <a:ext uri="{FF2B5EF4-FFF2-40B4-BE49-F238E27FC236}">
                  <a16:creationId xmlns:a16="http://schemas.microsoft.com/office/drawing/2014/main" id="{BC1C3702-CA3C-4D58-AA87-0A1981493B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3">
              <a:extLst>
                <a:ext uri="{FF2B5EF4-FFF2-40B4-BE49-F238E27FC236}">
                  <a16:creationId xmlns:a16="http://schemas.microsoft.com/office/drawing/2014/main" id="{2B883B1C-B586-4A3F-9E1B-EF85AF6AFB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4">
              <a:extLst>
                <a:ext uri="{FF2B5EF4-FFF2-40B4-BE49-F238E27FC236}">
                  <a16:creationId xmlns:a16="http://schemas.microsoft.com/office/drawing/2014/main" id="{9297B2A8-7568-46B9-ACCF-30568CF41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5">
              <a:extLst>
                <a:ext uri="{FF2B5EF4-FFF2-40B4-BE49-F238E27FC236}">
                  <a16:creationId xmlns:a16="http://schemas.microsoft.com/office/drawing/2014/main" id="{5C254FE3-EC1A-44F0-B752-2354791B6B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6">
              <a:extLst>
                <a:ext uri="{FF2B5EF4-FFF2-40B4-BE49-F238E27FC236}">
                  <a16:creationId xmlns:a16="http://schemas.microsoft.com/office/drawing/2014/main" id="{E16AC1BB-5503-4804-99EE-E958D42C3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7">
              <a:extLst>
                <a:ext uri="{FF2B5EF4-FFF2-40B4-BE49-F238E27FC236}">
                  <a16:creationId xmlns:a16="http://schemas.microsoft.com/office/drawing/2014/main" id="{60687E84-3245-4B30-9488-74D33E9E5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8">
              <a:extLst>
                <a:ext uri="{FF2B5EF4-FFF2-40B4-BE49-F238E27FC236}">
                  <a16:creationId xmlns:a16="http://schemas.microsoft.com/office/drawing/2014/main" id="{EDF0E227-412B-4AFB-952B-21EE1EC50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9">
              <a:extLst>
                <a:ext uri="{FF2B5EF4-FFF2-40B4-BE49-F238E27FC236}">
                  <a16:creationId xmlns:a16="http://schemas.microsoft.com/office/drawing/2014/main" id="{D0D51459-1816-4501-BFB8-11D89FCE7A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20">
              <a:extLst>
                <a:ext uri="{FF2B5EF4-FFF2-40B4-BE49-F238E27FC236}">
                  <a16:creationId xmlns:a16="http://schemas.microsoft.com/office/drawing/2014/main" id="{EEF2FE98-05EB-4725-ACCF-C52D5DF97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21">
              <a:extLst>
                <a:ext uri="{FF2B5EF4-FFF2-40B4-BE49-F238E27FC236}">
                  <a16:creationId xmlns:a16="http://schemas.microsoft.com/office/drawing/2014/main" id="{36AE0C8D-3882-4E4C-8B0A-D2BF187A04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22">
              <a:extLst>
                <a:ext uri="{FF2B5EF4-FFF2-40B4-BE49-F238E27FC236}">
                  <a16:creationId xmlns:a16="http://schemas.microsoft.com/office/drawing/2014/main" id="{26FB5F9D-B512-421F-8071-88C359958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23">
              <a:extLst>
                <a:ext uri="{FF2B5EF4-FFF2-40B4-BE49-F238E27FC236}">
                  <a16:creationId xmlns:a16="http://schemas.microsoft.com/office/drawing/2014/main" id="{C6E4F7F4-DB5A-47A2-8745-C154D0E938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7" name="Rectangle 176">
            <a:extLst>
              <a:ext uri="{FF2B5EF4-FFF2-40B4-BE49-F238E27FC236}">
                <a16:creationId xmlns:a16="http://schemas.microsoft.com/office/drawing/2014/main" id="{65AB87A9-8B9A-4793-87D4-AE126DADD2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680" y="-6706"/>
            <a:ext cx="6749049" cy="68711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85F88A7-4D3B-484B-931C-945B1FFB63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574" y="381910"/>
            <a:ext cx="6106932" cy="6106932"/>
          </a:xfrm>
          <a:prstGeom prst="rect">
            <a:avLst/>
          </a:prstGeom>
          <a:ln w="9525">
            <a:noFill/>
          </a:ln>
        </p:spPr>
      </p:pic>
      <p:grpSp>
        <p:nvGrpSpPr>
          <p:cNvPr id="179" name="Group 178">
            <a:extLst>
              <a:ext uri="{FF2B5EF4-FFF2-40B4-BE49-F238E27FC236}">
                <a16:creationId xmlns:a16="http://schemas.microsoft.com/office/drawing/2014/main" id="{737607C9-4B59-4CB6-AE2D-C25102D55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62312" y="1186483"/>
            <a:ext cx="3822597" cy="4477933"/>
            <a:chOff x="807084" y="1186483"/>
            <a:chExt cx="3822597" cy="4477933"/>
          </a:xfrm>
        </p:grpSpPr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91458B88-1946-4006-9355-59CDC73C0B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1" name="Isosceles Triangle 39">
              <a:extLst>
                <a:ext uri="{FF2B5EF4-FFF2-40B4-BE49-F238E27FC236}">
                  <a16:creationId xmlns:a16="http://schemas.microsoft.com/office/drawing/2014/main" id="{E93D5CDB-D8FE-4E91-A168-F8A5603DC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D1EE5B02-AD0B-4340-AD50-196911128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D6ED42B-280C-2547-B8F6-4C11719455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643" y="2075504"/>
            <a:ext cx="3654569" cy="204272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600" dirty="0"/>
              <a:t>Visualizing the data: Regional Distribution</a:t>
            </a:r>
          </a:p>
        </p:txBody>
      </p:sp>
    </p:spTree>
    <p:extLst>
      <p:ext uri="{BB962C8B-B14F-4D97-AF65-F5344CB8AC3E}">
        <p14:creationId xmlns:p14="http://schemas.microsoft.com/office/powerpoint/2010/main" val="230895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17C4610E-9C18-467B-BF10-BE6A974CC3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96DF307-344E-4E9B-A7AA-8139E450D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E263CC2D-ACFB-4EB3-ADF9-CD82BC842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C5366E2F-9BA0-485A-B1CA-A5E6E2E37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7" name="Freeform 8">
              <a:extLst>
                <a:ext uri="{FF2B5EF4-FFF2-40B4-BE49-F238E27FC236}">
                  <a16:creationId xmlns:a16="http://schemas.microsoft.com/office/drawing/2014/main" id="{1803051E-7C26-4F53-8293-B4EAED421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D10888CD-E496-4116-9C45-CF4F17ADE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0A42DA8F-DA3D-43E9-A184-E0F6C133A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473EAD31-7AA3-49B7-ADD6-C13FF0F14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2BBB7CDF-BA2E-451F-9201-CF2B6FEAE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84809EF2-CD0D-4BC3-ABC7-E7E312A1D7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11D2D6C5-637B-4AFE-97F4-D4E48A6134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F841B2C5-57F5-4FE6-B4D4-EBB3F30881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B4822A39-2A52-4B2C-9319-BEFC526DB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4E469692-E783-4950-8DEC-3A1FD3978B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012909CD-3254-41E5-B8BB-0F2D7CE0D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93E7648E-861E-4503-AEDC-56C4EC50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F9C72257-EBD0-4D1C-A32C-D84644687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87BB2CBB-9C22-4E28-AB86-DC92AEE2D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F85B3053-8D9F-410A-80C2-7960DDEA6A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8FF5DA7-6E72-41F1-A54C-EAF440A274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899734C-500F-4274-9854-8BFA14A1D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F07BF51-2934-47AD-A415-7400882F14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DD6E3DF0-EDC0-458B-9C5B-911814F0A6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5D0824B1-47C9-4504-99FB-CB1505197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34DD805B-2A7B-4ADA-9C4D-E0C9F192DB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C664A566-6D08-4E84-9708-4916A2001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871B622B-6E58-4933-88EC-99F28705F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EE9A4681-AC1B-4ABC-9A1C-C7E7F08A0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7">
              <a:extLst>
                <a:ext uri="{FF2B5EF4-FFF2-40B4-BE49-F238E27FC236}">
                  <a16:creationId xmlns:a16="http://schemas.microsoft.com/office/drawing/2014/main" id="{F1EEAF4B-DA1A-4CC9-9CE4-587A9E2E17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8">
              <a:extLst>
                <a:ext uri="{FF2B5EF4-FFF2-40B4-BE49-F238E27FC236}">
                  <a16:creationId xmlns:a16="http://schemas.microsoft.com/office/drawing/2014/main" id="{4591EF24-12A6-499B-8074-7E3DFBE6E3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66866784-2E4F-4C28-BE67-875B71B7C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0">
              <a:extLst>
                <a:ext uri="{FF2B5EF4-FFF2-40B4-BE49-F238E27FC236}">
                  <a16:creationId xmlns:a16="http://schemas.microsoft.com/office/drawing/2014/main" id="{752279D8-59CC-4821-B591-79994164F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">
              <a:extLst>
                <a:ext uri="{FF2B5EF4-FFF2-40B4-BE49-F238E27FC236}">
                  <a16:creationId xmlns:a16="http://schemas.microsoft.com/office/drawing/2014/main" id="{FB4FBA9C-1D3E-4B35-8A79-25478153F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2">
              <a:extLst>
                <a:ext uri="{FF2B5EF4-FFF2-40B4-BE49-F238E27FC236}">
                  <a16:creationId xmlns:a16="http://schemas.microsoft.com/office/drawing/2014/main" id="{9428A193-740A-43D2-B875-80CB90AD91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3">
              <a:extLst>
                <a:ext uri="{FF2B5EF4-FFF2-40B4-BE49-F238E27FC236}">
                  <a16:creationId xmlns:a16="http://schemas.microsoft.com/office/drawing/2014/main" id="{92B2EFF8-5790-427A-ABED-1680FD133D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4">
              <a:extLst>
                <a:ext uri="{FF2B5EF4-FFF2-40B4-BE49-F238E27FC236}">
                  <a16:creationId xmlns:a16="http://schemas.microsoft.com/office/drawing/2014/main" id="{782C5932-1596-43AA-BD7E-0F94FB8A9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5">
              <a:extLst>
                <a:ext uri="{FF2B5EF4-FFF2-40B4-BE49-F238E27FC236}">
                  <a16:creationId xmlns:a16="http://schemas.microsoft.com/office/drawing/2014/main" id="{EFC81310-1590-4DBE-BF0B-DADBCF9F8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6">
              <a:extLst>
                <a:ext uri="{FF2B5EF4-FFF2-40B4-BE49-F238E27FC236}">
                  <a16:creationId xmlns:a16="http://schemas.microsoft.com/office/drawing/2014/main" id="{968BA84E-DD0E-4FCD-8EDA-76DF8E09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7">
              <a:extLst>
                <a:ext uri="{FF2B5EF4-FFF2-40B4-BE49-F238E27FC236}">
                  <a16:creationId xmlns:a16="http://schemas.microsoft.com/office/drawing/2014/main" id="{1D3D7541-A0D9-4993-B691-D2D5B8B3EF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8">
              <a:extLst>
                <a:ext uri="{FF2B5EF4-FFF2-40B4-BE49-F238E27FC236}">
                  <a16:creationId xmlns:a16="http://schemas.microsoft.com/office/drawing/2014/main" id="{9FB31D01-8168-4494-8C2F-727E555AA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9">
              <a:extLst>
                <a:ext uri="{FF2B5EF4-FFF2-40B4-BE49-F238E27FC236}">
                  <a16:creationId xmlns:a16="http://schemas.microsoft.com/office/drawing/2014/main" id="{8C455EEB-FD40-414D-A542-FB35DEB73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20">
              <a:extLst>
                <a:ext uri="{FF2B5EF4-FFF2-40B4-BE49-F238E27FC236}">
                  <a16:creationId xmlns:a16="http://schemas.microsoft.com/office/drawing/2014/main" id="{F08F1FC1-956F-4494-BAFD-D504E93070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21">
              <a:extLst>
                <a:ext uri="{FF2B5EF4-FFF2-40B4-BE49-F238E27FC236}">
                  <a16:creationId xmlns:a16="http://schemas.microsoft.com/office/drawing/2014/main" id="{BEEDE1AA-8DCD-43D3-BC15-574840314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2">
              <a:extLst>
                <a:ext uri="{FF2B5EF4-FFF2-40B4-BE49-F238E27FC236}">
                  <a16:creationId xmlns:a16="http://schemas.microsoft.com/office/drawing/2014/main" id="{E36CDA69-ED79-4DCF-9761-0B6134FA6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3">
              <a:extLst>
                <a:ext uri="{FF2B5EF4-FFF2-40B4-BE49-F238E27FC236}">
                  <a16:creationId xmlns:a16="http://schemas.microsoft.com/office/drawing/2014/main" id="{5F812C02-CFCB-47F4-B493-7753519FCA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B83678BA-0A50-4D51-9E9E-08BB66F83C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07084" y="1186483"/>
            <a:ext cx="3822597" cy="4477933"/>
            <a:chOff x="807084" y="1186483"/>
            <a:chExt cx="3822597" cy="4477933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1A8F65D-5E8F-4CA5-9240-1357120F93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531" y="1186483"/>
              <a:ext cx="3821702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Isosceles Triangle 39">
              <a:extLst>
                <a:ext uri="{FF2B5EF4-FFF2-40B4-BE49-F238E27FC236}">
                  <a16:creationId xmlns:a16="http://schemas.microsoft.com/office/drawing/2014/main" id="{2A4731E5-DE5F-4215-9525-99426B390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514766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3478866D-C5E9-4968-BEF7-B1F030808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382259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5949E9F-3402-104D-A00D-49C8CF36B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415" y="2075504"/>
            <a:ext cx="3654569" cy="2042725"/>
          </a:xfrm>
        </p:spPr>
        <p:txBody>
          <a:bodyPr vert="horz" lIns="228600" tIns="228600" rIns="228600" bIns="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4600" dirty="0"/>
              <a:t>Visualizing the data: Female Membership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9BF6EDB4-B4ED-4900-9E38-A7AE0EEEE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40150" y="-6706"/>
            <a:ext cx="6751849" cy="68711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63E9FA6-CFD3-CB42-83CA-5C3D93CB4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57262" y="373413"/>
            <a:ext cx="6120318" cy="6120318"/>
          </a:xfrm>
          <a:prstGeom prst="rect">
            <a:avLst/>
          </a:prstGeom>
          <a:ln w="9525">
            <a:noFill/>
          </a:ln>
        </p:spPr>
      </p:pic>
    </p:spTree>
    <p:extLst>
      <p:ext uri="{BB962C8B-B14F-4D97-AF65-F5344CB8AC3E}">
        <p14:creationId xmlns:p14="http://schemas.microsoft.com/office/powerpoint/2010/main" val="2931494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B4AA8-05F9-5248-841C-F3B10E020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map 1: Violent Events by Group</a:t>
            </a:r>
          </a:p>
        </p:txBody>
      </p:sp>
      <p:pic>
        <p:nvPicPr>
          <p:cNvPr id="4" name="Online Media 3" descr="Screen Recording 2019-12-08 at 1.41.06 PM.mov">
            <a:hlinkClick r:id="" action="ppaction://media"/>
            <a:extLst>
              <a:ext uri="{FF2B5EF4-FFF2-40B4-BE49-F238E27FC236}">
                <a16:creationId xmlns:a16="http://schemas.microsoft.com/office/drawing/2014/main" id="{95A2C4D7-0CC3-3249-BED8-48315FE8F0E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8100" y="1463675"/>
            <a:ext cx="6281738" cy="3925888"/>
          </a:xfrm>
        </p:spPr>
      </p:pic>
    </p:spTree>
    <p:extLst>
      <p:ext uri="{BB962C8B-B14F-4D97-AF65-F5344CB8AC3E}">
        <p14:creationId xmlns:p14="http://schemas.microsoft.com/office/powerpoint/2010/main" val="1729727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6BE94-6929-B94F-9D26-9CC3DB3CE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Interactive map 2: Violent events sized by death count</a:t>
            </a:r>
          </a:p>
        </p:txBody>
      </p:sp>
      <p:pic>
        <p:nvPicPr>
          <p:cNvPr id="4" name="Online Media 3" descr="map2.mov">
            <a:hlinkClick r:id="" action="ppaction://media"/>
            <a:extLst>
              <a:ext uri="{FF2B5EF4-FFF2-40B4-BE49-F238E27FC236}">
                <a16:creationId xmlns:a16="http://schemas.microsoft.com/office/drawing/2014/main" id="{4BC1B613-AEA0-6945-A7D2-F295D754A1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8100" y="1463675"/>
            <a:ext cx="6281738" cy="3925888"/>
          </a:xfrm>
        </p:spPr>
      </p:pic>
    </p:spTree>
    <p:extLst>
      <p:ext uri="{BB962C8B-B14F-4D97-AF65-F5344CB8AC3E}">
        <p14:creationId xmlns:p14="http://schemas.microsoft.com/office/powerpoint/2010/main" val="255286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33E71-1666-C441-A1BD-E81049024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A48DF5-396C-F143-86ED-E86EDBCBB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enough data to draw conclusions about female group membership or even sexual violence</a:t>
            </a:r>
          </a:p>
          <a:p>
            <a:r>
              <a:rPr lang="en-US" dirty="0"/>
              <a:t>Interactive maps are not terribly hard but saving them is (computer crashes!)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913626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135</Words>
  <Application>Microsoft Macintosh PowerPoint</Application>
  <PresentationFormat>Widescreen</PresentationFormat>
  <Paragraphs>22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 Light</vt:lpstr>
      <vt:lpstr>Rockwell</vt:lpstr>
      <vt:lpstr>Wingdings</vt:lpstr>
      <vt:lpstr>Atlas</vt:lpstr>
      <vt:lpstr>Visualizing Conflict</vt:lpstr>
      <vt:lpstr>The Datasets</vt:lpstr>
      <vt:lpstr>The Challenges</vt:lpstr>
      <vt:lpstr>Visualizing the data: Regional Distribution</vt:lpstr>
      <vt:lpstr>Visualizing the data: Female Membership</vt:lpstr>
      <vt:lpstr>Interactive map 1: Violent Events by Group</vt:lpstr>
      <vt:lpstr>Interactive map 2: Violent events sized by death count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Visualizing Conflict</dc:title>
  <dc:creator>Madeleine Stevens</dc:creator>
  <cp:lastModifiedBy>Madeleine Stevens</cp:lastModifiedBy>
  <cp:revision>7</cp:revision>
  <dcterms:created xsi:type="dcterms:W3CDTF">2019-12-08T20:01:00Z</dcterms:created>
  <dcterms:modified xsi:type="dcterms:W3CDTF">2019-12-08T23:35:08Z</dcterms:modified>
</cp:coreProperties>
</file>